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57" r:id="rId6"/>
    <p:sldId id="261" r:id="rId7"/>
    <p:sldId id="259" r:id="rId8"/>
    <p:sldId id="262" r:id="rId9"/>
    <p:sldId id="265" r:id="rId10"/>
    <p:sldId id="260" r:id="rId11"/>
    <p:sldId id="266" r:id="rId12"/>
    <p:sldId id="273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3" r:id="rId30"/>
    <p:sldId id="286" r:id="rId31"/>
    <p:sldId id="287" r:id="rId32"/>
    <p:sldId id="267" r:id="rId33"/>
    <p:sldId id="288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C0669-3C4B-48E8-A2FD-48B0C3B652E9}" v="12" dt="2021-11-13T17:35:36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B47C0669-3C4B-48E8-A2FD-48B0C3B652E9}"/>
    <pc:docChg chg="custSel modSld">
      <pc:chgData name="Jacintha Westerink" userId="8afea143-2072-4321-832c-d695a2a40b89" providerId="ADAL" clId="{B47C0669-3C4B-48E8-A2FD-48B0C3B652E9}" dt="2021-11-13T17:35:36.507" v="12" actId="20578"/>
      <pc:docMkLst>
        <pc:docMk/>
      </pc:docMkLst>
      <pc:sldChg chg="delSp mod">
        <pc:chgData name="Jacintha Westerink" userId="8afea143-2072-4321-832c-d695a2a40b89" providerId="ADAL" clId="{B47C0669-3C4B-48E8-A2FD-48B0C3B652E9}" dt="2021-11-13T17:32:17.773" v="0" actId="478"/>
        <pc:sldMkLst>
          <pc:docMk/>
          <pc:sldMk cId="1221626182" sldId="256"/>
        </pc:sldMkLst>
        <pc:spChg chg="del">
          <ac:chgData name="Jacintha Westerink" userId="8afea143-2072-4321-832c-d695a2a40b89" providerId="ADAL" clId="{B47C0669-3C4B-48E8-A2FD-48B0C3B652E9}" dt="2021-11-13T17:32:17.773" v="0" actId="478"/>
          <ac:spMkLst>
            <pc:docMk/>
            <pc:sldMk cId="1221626182" sldId="256"/>
            <ac:spMk id="3" creationId="{00000000-0000-0000-0000-000000000000}"/>
          </ac:spMkLst>
        </pc:spChg>
      </pc:sldChg>
      <pc:sldChg chg="modSp">
        <pc:chgData name="Jacintha Westerink" userId="8afea143-2072-4321-832c-d695a2a40b89" providerId="ADAL" clId="{B47C0669-3C4B-48E8-A2FD-48B0C3B652E9}" dt="2021-11-13T17:35:36.507" v="12" actId="20578"/>
        <pc:sldMkLst>
          <pc:docMk/>
          <pc:sldMk cId="3423406889" sldId="257"/>
        </pc:sldMkLst>
        <pc:spChg chg="mod">
          <ac:chgData name="Jacintha Westerink" userId="8afea143-2072-4321-832c-d695a2a40b89" providerId="ADAL" clId="{B47C0669-3C4B-48E8-A2FD-48B0C3B652E9}" dt="2021-11-13T17:35:36.507" v="12" actId="20578"/>
          <ac:spMkLst>
            <pc:docMk/>
            <pc:sldMk cId="3423406889" sldId="257"/>
            <ac:spMk id="3" creationId="{00000000-0000-0000-0000-000000000000}"/>
          </ac:spMkLst>
        </pc:spChg>
      </pc:sldChg>
      <pc:sldChg chg="modSp modAnim">
        <pc:chgData name="Jacintha Westerink" userId="8afea143-2072-4321-832c-d695a2a40b89" providerId="ADAL" clId="{B47C0669-3C4B-48E8-A2FD-48B0C3B652E9}" dt="2021-11-13T17:35:10.682" v="11"/>
        <pc:sldMkLst>
          <pc:docMk/>
          <pc:sldMk cId="2292135548" sldId="258"/>
        </pc:sldMkLst>
        <pc:spChg chg="mod">
          <ac:chgData name="Jacintha Westerink" userId="8afea143-2072-4321-832c-d695a2a40b89" providerId="ADAL" clId="{B47C0669-3C4B-48E8-A2FD-48B0C3B652E9}" dt="2021-11-13T17:34:53.356" v="8" actId="20577"/>
          <ac:spMkLst>
            <pc:docMk/>
            <pc:sldMk cId="2292135548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10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49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66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20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90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0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18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83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29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59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9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266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623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04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7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3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54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2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DA22-1BA9-4306-B905-822300E4DD17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521D-9B45-4E46-A052-29529E53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9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0B74-4D6B-4F0A-8E32-4F46A348A7C4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9DF7-768C-43AA-830A-8900B63060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90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827634"/>
          </a:xfrm>
        </p:spPr>
        <p:txBody>
          <a:bodyPr>
            <a:normAutofit/>
          </a:bodyPr>
          <a:lstStyle/>
          <a:p>
            <a:r>
              <a:rPr lang="nl-NL" sz="7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Aardewerk </a:t>
            </a:r>
          </a:p>
        </p:txBody>
      </p:sp>
    </p:spTree>
    <p:extLst>
      <p:ext uri="{BB962C8B-B14F-4D97-AF65-F5344CB8AC3E}">
        <p14:creationId xmlns:p14="http://schemas.microsoft.com/office/powerpoint/2010/main" val="122162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Handmatig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836" y="126876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nl-NL" u="sng" dirty="0"/>
              <a:t>Gieten </a:t>
            </a:r>
          </a:p>
          <a:p>
            <a:pPr marL="0" indent="0">
              <a:buNone/>
            </a:pPr>
            <a:r>
              <a:rPr lang="nl-NL" dirty="0"/>
              <a:t>Je gebruikt een mal van gips, omdat gips het water uit de klei trekt. </a:t>
            </a:r>
          </a:p>
          <a:p>
            <a:pPr marL="514350" indent="-514350">
              <a:buAutoNum type="arabicPeriod"/>
            </a:pPr>
            <a:r>
              <a:rPr lang="nl-NL" dirty="0"/>
              <a:t>Je giet de vloeibare klei in de mal en laat deze staan tot de klei zich aan de wand heeft gehecht. </a:t>
            </a:r>
          </a:p>
          <a:p>
            <a:pPr marL="514350" indent="-514350">
              <a:buAutoNum type="arabicPeriod"/>
            </a:pPr>
            <a:r>
              <a:rPr lang="nl-NL" dirty="0"/>
              <a:t>De overtollige klei giet je uit de mal. </a:t>
            </a:r>
          </a:p>
          <a:p>
            <a:pPr marL="514350" indent="-514350">
              <a:buAutoNum type="arabicPeriod"/>
            </a:pPr>
            <a:r>
              <a:rPr lang="nl-NL" dirty="0"/>
              <a:t>Je wacht tot de klei </a:t>
            </a:r>
            <a:r>
              <a:rPr lang="nl-NL" u="sng" dirty="0" err="1"/>
              <a:t>leerhard</a:t>
            </a:r>
            <a:r>
              <a:rPr lang="nl-NL" dirty="0"/>
              <a:t> is. </a:t>
            </a:r>
          </a:p>
          <a:p>
            <a:pPr marL="514350" indent="-514350">
              <a:buAutoNum type="arabicPeriod"/>
            </a:pPr>
            <a:r>
              <a:rPr lang="nl-NL" dirty="0"/>
              <a:t>Verwijder de mal.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l-NL" dirty="0"/>
              <a:t>Voorwerp bewerken of direct verder laten drogen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30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297"/>
            <a:ext cx="5310790" cy="29822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6550"/>
            <a:ext cx="4737436" cy="31518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1" y="3706195"/>
            <a:ext cx="4211960" cy="315180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85298"/>
            <a:ext cx="2970138" cy="29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1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Machinaal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Gieten</a:t>
            </a:r>
          </a:p>
          <a:p>
            <a:pPr marL="0" indent="0">
              <a:buNone/>
            </a:pPr>
            <a:r>
              <a:rPr lang="nl-NL" dirty="0"/>
              <a:t>Delen van het proces zijn geautomatiseerd.</a:t>
            </a:r>
          </a:p>
          <a:p>
            <a:pPr>
              <a:buFontTx/>
              <a:buChar char="-"/>
            </a:pPr>
            <a:r>
              <a:rPr lang="nl-NL" dirty="0"/>
              <a:t>Vloeibare klei in grote hoeveelheid aanmaken</a:t>
            </a:r>
          </a:p>
          <a:p>
            <a:pPr>
              <a:buFontTx/>
              <a:buChar char="-"/>
            </a:pPr>
            <a:r>
              <a:rPr lang="nl-NL" dirty="0"/>
              <a:t>Met doseerpistool verdelen over mallen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216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Machinaal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1224" y="1700808"/>
            <a:ext cx="8229600" cy="4525963"/>
          </a:xfrm>
        </p:spPr>
        <p:txBody>
          <a:bodyPr/>
          <a:lstStyle/>
          <a:p>
            <a:r>
              <a:rPr lang="nl-NL" u="sng" dirty="0"/>
              <a:t>Persen</a:t>
            </a:r>
          </a:p>
          <a:p>
            <a:pPr marL="0" indent="0">
              <a:buNone/>
            </a:pPr>
            <a:r>
              <a:rPr lang="nl-NL" dirty="0"/>
              <a:t>- Persen gebeurt in een mal + contramal.</a:t>
            </a:r>
          </a:p>
          <a:p>
            <a:pPr marL="0" indent="0">
              <a:buNone/>
            </a:pPr>
            <a:r>
              <a:rPr lang="nl-NL" dirty="0"/>
              <a:t>- Niet alle vormen zijn mogelijk </a:t>
            </a:r>
            <a:r>
              <a:rPr lang="nl-NL" sz="2000" dirty="0"/>
              <a:t>(alleen conisch)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937448"/>
            <a:ext cx="1743075" cy="26193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37448"/>
            <a:ext cx="1933575" cy="26193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35" y="4437112"/>
            <a:ext cx="2275495" cy="2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Machinaal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nl-NL" u="sng" dirty="0"/>
              <a:t>Draaien</a:t>
            </a:r>
          </a:p>
          <a:p>
            <a:pPr>
              <a:buFontTx/>
              <a:buChar char="-"/>
            </a:pPr>
            <a:r>
              <a:rPr lang="nl-NL" dirty="0"/>
              <a:t>Lijkt op het handmatig draaien, maar </a:t>
            </a:r>
          </a:p>
          <a:p>
            <a:pPr marL="0" indent="0">
              <a:buNone/>
            </a:pPr>
            <a:r>
              <a:rPr lang="nl-NL" dirty="0"/>
              <a:t>    hiervoor heb je een mal nodig voor de  </a:t>
            </a:r>
          </a:p>
          <a:p>
            <a:pPr marL="0" indent="0">
              <a:buNone/>
            </a:pPr>
            <a:r>
              <a:rPr lang="nl-NL" dirty="0"/>
              <a:t>    buitenkant. </a:t>
            </a:r>
          </a:p>
          <a:p>
            <a:pPr marL="0" indent="0">
              <a:buNone/>
            </a:pPr>
            <a:r>
              <a:rPr lang="nl-NL" dirty="0"/>
              <a:t>-   De vormen zijn beperkt, ronde vormen.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657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33" y="3754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Kwaliteit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95826"/>
            <a:ext cx="8229600" cy="4997152"/>
          </a:xfrm>
        </p:spPr>
        <p:txBody>
          <a:bodyPr>
            <a:normAutofit/>
          </a:bodyPr>
          <a:lstStyle/>
          <a:p>
            <a:r>
              <a:rPr lang="nl-NL" dirty="0"/>
              <a:t>Handgemaakt / machinaal?</a:t>
            </a:r>
          </a:p>
          <a:p>
            <a:r>
              <a:rPr lang="nl-NL" dirty="0"/>
              <a:t>Welke grondstoffen zijn gebruikt?</a:t>
            </a:r>
          </a:p>
          <a:p>
            <a:r>
              <a:rPr lang="nl-NL" dirty="0"/>
              <a:t> A - B-keuze</a:t>
            </a:r>
          </a:p>
          <a:p>
            <a:pPr marL="0" indent="0">
              <a:buNone/>
            </a:pPr>
            <a:endParaRPr lang="nl-NL" sz="1000" dirty="0"/>
          </a:p>
          <a:p>
            <a:pPr marL="0" indent="0">
              <a:buNone/>
            </a:pPr>
            <a:r>
              <a:rPr lang="nl-NL" dirty="0"/>
              <a:t>In bloemenwinkel wordt vaak machinaal gemaakt aardewerk gebruikt als ondergrond.</a:t>
            </a:r>
          </a:p>
          <a:p>
            <a:pPr marL="0" indent="0">
              <a:buNone/>
            </a:pPr>
            <a:r>
              <a:rPr lang="nl-NL" sz="2000" dirty="0"/>
              <a:t>(</a:t>
            </a:r>
            <a:r>
              <a:rPr lang="nl-NL" sz="2000" dirty="0">
                <a:sym typeface="Wingdings" panose="05000000000000000000" pitchFamily="2" charset="2"/>
              </a:rPr>
              <a:t> goedkoper / serie / maten)</a:t>
            </a:r>
            <a:endParaRPr lang="nl-NL" sz="2000" dirty="0"/>
          </a:p>
          <a:p>
            <a:pPr marL="0" indent="0">
              <a:buNone/>
            </a:pPr>
            <a:r>
              <a:rPr lang="nl-NL" dirty="0"/>
              <a:t>Handgemaakt aardewerk wordt wel verkocht, meestal in de luxere bloemenwinkel. </a:t>
            </a:r>
          </a:p>
          <a:p>
            <a:pPr marL="0" indent="0">
              <a:buNone/>
            </a:pPr>
            <a:r>
              <a:rPr lang="nl-NL" sz="2000" dirty="0"/>
              <a:t>(</a:t>
            </a:r>
            <a:r>
              <a:rPr lang="nl-NL" sz="2000" dirty="0">
                <a:sym typeface="Wingdings" panose="05000000000000000000" pitchFamily="2" charset="2"/>
              </a:rPr>
              <a:t> duurder / uniek / apart / kunst)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8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Arial Rounded MT Bold" panose="020F0704030504030204" pitchFamily="34" charset="0"/>
              </a:rPr>
              <a:t>Keramiek bakken in de oven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5936" y="1417638"/>
            <a:ext cx="4906888" cy="5440362"/>
          </a:xfrm>
        </p:spPr>
        <p:txBody>
          <a:bodyPr/>
          <a:lstStyle/>
          <a:p>
            <a:r>
              <a:rPr lang="nl-NL" dirty="0"/>
              <a:t>Roodstenen aardewerk:</a:t>
            </a:r>
          </a:p>
          <a:p>
            <a:pPr marL="0" indent="0">
              <a:buNone/>
            </a:pPr>
            <a:r>
              <a:rPr lang="nl-NL" dirty="0"/>
              <a:t>	800 ‘C</a:t>
            </a:r>
          </a:p>
          <a:p>
            <a:r>
              <a:rPr lang="nl-NL" dirty="0"/>
              <a:t>Aardewerk:</a:t>
            </a:r>
          </a:p>
          <a:p>
            <a:pPr marL="0" indent="0">
              <a:buNone/>
            </a:pPr>
            <a:r>
              <a:rPr lang="nl-NL" dirty="0"/>
              <a:t>	900-1100 ‘C</a:t>
            </a:r>
          </a:p>
          <a:p>
            <a:r>
              <a:rPr lang="nl-NL" dirty="0"/>
              <a:t>Steengoed / gres:</a:t>
            </a:r>
          </a:p>
          <a:p>
            <a:pPr marL="0" indent="0">
              <a:buNone/>
            </a:pPr>
            <a:r>
              <a:rPr lang="nl-NL" dirty="0"/>
              <a:t>	1250-1350 ‘C</a:t>
            </a:r>
          </a:p>
          <a:p>
            <a:r>
              <a:rPr lang="nl-NL" dirty="0"/>
              <a:t>Porselein: </a:t>
            </a:r>
          </a:p>
          <a:p>
            <a:pPr marL="0" indent="0">
              <a:buNone/>
            </a:pPr>
            <a:r>
              <a:rPr lang="nl-NL" dirty="0"/>
              <a:t>	&gt; 1300 ’C</a:t>
            </a:r>
          </a:p>
          <a:p>
            <a:pPr marL="0" indent="0">
              <a:buNone/>
            </a:pPr>
            <a:r>
              <a:rPr lang="nl-NL" dirty="0" err="1"/>
              <a:t>Sintering</a:t>
            </a:r>
            <a:r>
              <a:rPr lang="nl-NL" dirty="0"/>
              <a:t> vanaf 1200 ‘C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311"/>
            <a:ext cx="3779912" cy="47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0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Problemen bij het bakken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Kapot klappen van het voorwerp</a:t>
            </a:r>
          </a:p>
          <a:p>
            <a:pPr lvl="1"/>
            <a:r>
              <a:rPr lang="nl-NL" dirty="0"/>
              <a:t>Lucht in de klei </a:t>
            </a:r>
            <a:r>
              <a:rPr lang="nl-NL" dirty="0">
                <a:sym typeface="Wingdings" panose="05000000000000000000" pitchFamily="2" charset="2"/>
              </a:rPr>
              <a:t> toevoegen van chamotte 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				</a:t>
            </a:r>
            <a:r>
              <a:rPr lang="nl-NL" sz="2400" dirty="0">
                <a:sym typeface="Wingdings" panose="05000000000000000000" pitchFamily="2" charset="2"/>
              </a:rPr>
              <a:t>(= gemalen gebakken klei)</a:t>
            </a:r>
            <a:endParaRPr lang="nl-NL" sz="2400" dirty="0"/>
          </a:p>
          <a:p>
            <a:r>
              <a:rPr lang="nl-NL" dirty="0"/>
              <a:t>Scheurtjes in de klei of glazuur </a:t>
            </a:r>
            <a:r>
              <a:rPr lang="nl-NL" sz="2400" dirty="0"/>
              <a:t>(= craquelé) </a:t>
            </a:r>
          </a:p>
          <a:p>
            <a:r>
              <a:rPr lang="nl-NL" dirty="0"/>
              <a:t>Voorwerpen smelten aan elkaar </a:t>
            </a:r>
          </a:p>
          <a:p>
            <a:pPr marL="0" indent="0">
              <a:buNone/>
            </a:pPr>
            <a:r>
              <a:rPr lang="nl-NL" sz="2400" dirty="0"/>
              <a:t>	(tegen elkaar gezet in oven)</a:t>
            </a:r>
          </a:p>
          <a:p>
            <a:r>
              <a:rPr lang="nl-NL" dirty="0"/>
              <a:t>Beschadiging aan onderkant </a:t>
            </a:r>
          </a:p>
          <a:p>
            <a:pPr marL="0" indent="0">
              <a:buNone/>
            </a:pPr>
            <a:r>
              <a:rPr lang="nl-NL" sz="2400" dirty="0"/>
              <a:t>	(geglazuurd voorwerp niet op triangel (= driepoot) gezet)</a:t>
            </a:r>
          </a:p>
        </p:txBody>
      </p:sp>
    </p:spTree>
    <p:extLst>
      <p:ext uri="{BB962C8B-B14F-4D97-AF65-F5344CB8AC3E}">
        <p14:creationId xmlns:p14="http://schemas.microsoft.com/office/powerpoint/2010/main" val="230371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prstClr val="black"/>
                </a:solidFill>
              </a:rPr>
              <a:t>Winkelklaar maken van aardewerk ondergronden: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0644" y="3068960"/>
            <a:ext cx="3322712" cy="2692896"/>
          </a:xfrm>
        </p:spPr>
        <p:txBody>
          <a:bodyPr/>
          <a:lstStyle/>
          <a:p>
            <a:r>
              <a:rPr lang="nl-NL" dirty="0"/>
              <a:t>Controleren</a:t>
            </a:r>
          </a:p>
          <a:p>
            <a:r>
              <a:rPr lang="nl-NL" dirty="0"/>
              <a:t>Schoonmaken</a:t>
            </a:r>
          </a:p>
          <a:p>
            <a:r>
              <a:rPr lang="nl-NL" dirty="0"/>
              <a:t>Prijzen</a:t>
            </a:r>
          </a:p>
        </p:txBody>
      </p:sp>
    </p:spTree>
    <p:extLst>
      <p:ext uri="{BB962C8B-B14F-4D97-AF65-F5344CB8AC3E}">
        <p14:creationId xmlns:p14="http://schemas.microsoft.com/office/powerpoint/2010/main" val="210883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60648"/>
            <a:ext cx="7488832" cy="2304256"/>
          </a:xfrm>
        </p:spPr>
        <p:txBody>
          <a:bodyPr>
            <a:normAutofit/>
          </a:bodyPr>
          <a:lstStyle/>
          <a:p>
            <a:r>
              <a:rPr lang="nl-NL" dirty="0"/>
              <a:t>Controleren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    zijn er geen scheurtjes, breuk of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 glazuursplinters van het product</a:t>
            </a:r>
          </a:p>
          <a:p>
            <a:endParaRPr lang="nl-NL" dirty="0"/>
          </a:p>
        </p:txBody>
      </p:sp>
      <p:pic>
        <p:nvPicPr>
          <p:cNvPr id="1026" name="Picture 2" descr="Afbeeldingsresultaat voor beschadiging in aardewerk p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4" y="2060848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65" y="2060848"/>
            <a:ext cx="3625021" cy="24482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08" y="4653136"/>
            <a:ext cx="3659841" cy="22048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280" y="4571510"/>
            <a:ext cx="3621606" cy="22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Keramiek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332" y="1556792"/>
            <a:ext cx="8939336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Keramiek is alles wat van gebakken klei </a:t>
            </a:r>
          </a:p>
          <a:p>
            <a:pPr marL="0" indent="0">
              <a:buNone/>
            </a:pPr>
            <a:r>
              <a:rPr lang="nl-NL" dirty="0"/>
              <a:t>    gemaakt is: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Aardewerk 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* Terracotta = roodbakkende klei, niet geglazuurd (800 ‘C)</a:t>
            </a:r>
          </a:p>
          <a:p>
            <a:pPr marL="0" indent="0">
              <a:buNone/>
            </a:pPr>
            <a:r>
              <a:rPr lang="nl-NL" sz="2800" dirty="0"/>
              <a:t>* andere kleur; afhankelijk van soort klei (900-1100 ‘C)</a:t>
            </a:r>
          </a:p>
          <a:p>
            <a:pPr>
              <a:buFontTx/>
              <a:buChar char="-"/>
            </a:pPr>
            <a:r>
              <a:rPr lang="nl-NL" dirty="0"/>
              <a:t>Steengoed </a:t>
            </a:r>
            <a:r>
              <a:rPr lang="nl-NL" sz="2800" dirty="0"/>
              <a:t>(1250 – 1350 ‘C)</a:t>
            </a:r>
          </a:p>
          <a:p>
            <a:pPr>
              <a:buFontTx/>
              <a:buChar char="-"/>
            </a:pPr>
            <a:r>
              <a:rPr lang="nl-NL" dirty="0"/>
              <a:t>Porselein </a:t>
            </a:r>
            <a:r>
              <a:rPr lang="nl-NL" sz="2800" dirty="0"/>
              <a:t>(1300-1400 ‘C)</a:t>
            </a:r>
          </a:p>
        </p:txBody>
      </p:sp>
    </p:spTree>
    <p:extLst>
      <p:ext uri="{BB962C8B-B14F-4D97-AF65-F5344CB8AC3E}">
        <p14:creationId xmlns:p14="http://schemas.microsoft.com/office/powerpoint/2010/main" val="416871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578667"/>
            <a:ext cx="8229600" cy="4525963"/>
          </a:xfrm>
        </p:spPr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Schoonmaken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       is het product stofvrij en schoon </a:t>
            </a:r>
          </a:p>
          <a:p>
            <a:pPr marL="0" lvl="0" indent="0">
              <a:buNone/>
            </a:pPr>
            <a:endParaRPr lang="nl-NL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 Prijzen 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       is de consumentenprijs duidelijk vermeld</a:t>
            </a:r>
          </a:p>
          <a:p>
            <a:pPr marL="0" lvl="0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	 op het product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2" y="4269708"/>
            <a:ext cx="2767208" cy="25928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265164"/>
            <a:ext cx="2736304" cy="25758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320" y="3573016"/>
            <a:ext cx="190741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9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nl-NL" sz="72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Keramiek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88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6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Keramiek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Keramiek is alles wat van gebakken klei gemaakt is:</a:t>
            </a:r>
          </a:p>
          <a:p>
            <a:pPr>
              <a:buFontTx/>
              <a:buChar char="-"/>
            </a:pPr>
            <a:r>
              <a:rPr lang="nl-NL" dirty="0"/>
              <a:t>Aardewerk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Steengoed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Porselein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5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Verschillende soorten keramiek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Productiewijze kan verschillen</a:t>
            </a:r>
          </a:p>
          <a:p>
            <a:r>
              <a:rPr lang="nl-NL" dirty="0"/>
              <a:t>Grondstoffen kunnen verschillen</a:t>
            </a:r>
          </a:p>
        </p:txBody>
      </p:sp>
    </p:spTree>
    <p:extLst>
      <p:ext uri="{BB962C8B-B14F-4D97-AF65-F5344CB8AC3E}">
        <p14:creationId xmlns:p14="http://schemas.microsoft.com/office/powerpoint/2010/main" val="162965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Steengoed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Ook wel: </a:t>
            </a:r>
            <a:r>
              <a:rPr lang="nl-NL" b="1" dirty="0"/>
              <a:t>gres</a:t>
            </a:r>
            <a:r>
              <a:rPr lang="nl-NL" dirty="0"/>
              <a:t> of </a:t>
            </a:r>
            <a:r>
              <a:rPr lang="nl-NL" b="1" dirty="0" err="1"/>
              <a:t>stoneware</a:t>
            </a:r>
            <a:endParaRPr lang="nl-NL" b="1" dirty="0"/>
          </a:p>
          <a:p>
            <a:r>
              <a:rPr lang="nl-NL" dirty="0"/>
              <a:t>Producten van klei die op temperatuur tussen 1250 en 1350 graden worden gebakken.</a:t>
            </a:r>
          </a:p>
          <a:p>
            <a:r>
              <a:rPr lang="nl-NL" dirty="0"/>
              <a:t>Het product wordt daarom harder dan aardewerk en goed waterdicht.</a:t>
            </a:r>
          </a:p>
          <a:p>
            <a:r>
              <a:rPr lang="nl-NL" dirty="0"/>
              <a:t>Klei wordt steen (vandaar steengoed)</a:t>
            </a:r>
          </a:p>
          <a:p>
            <a:r>
              <a:rPr lang="nl-NL" dirty="0"/>
              <a:t>Door de hoge baktemperatuur smelt een klein gedeelte van de grondstof, waardoor een glazig uiterlijk ontstaat. = </a:t>
            </a:r>
            <a:r>
              <a:rPr lang="nl-NL" b="1" dirty="0"/>
              <a:t>Sintering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149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Keulse potten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532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56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Porselein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Hard, doorschijnend keramisch product dat NIET poreus is. </a:t>
            </a:r>
          </a:p>
          <a:p>
            <a:r>
              <a:rPr lang="nl-NL" dirty="0"/>
              <a:t>Vaak wit van kleur</a:t>
            </a:r>
          </a:p>
          <a:p>
            <a:r>
              <a:rPr lang="nl-NL" dirty="0"/>
              <a:t>Grondstoffen: Porseleinaarde, veldspaat en kwarts.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5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7" y="620688"/>
            <a:ext cx="886252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5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3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7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Bakken van keramiek: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Aardewerk: </a:t>
            </a:r>
          </a:p>
          <a:p>
            <a:pPr>
              <a:buFontTx/>
              <a:buChar char="-"/>
            </a:pPr>
            <a:r>
              <a:rPr lang="nl-NL" dirty="0"/>
              <a:t>1000</a:t>
            </a:r>
            <a:r>
              <a:rPr lang="nl-NL" dirty="0">
                <a:sym typeface="Symbol"/>
              </a:rPr>
              <a:t>C </a:t>
            </a:r>
            <a:r>
              <a:rPr lang="nl-NL" dirty="0">
                <a:sym typeface="Wingdings" panose="05000000000000000000" pitchFamily="2" charset="2"/>
              </a:rPr>
              <a:t> poreus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1200</a:t>
            </a:r>
            <a:r>
              <a:rPr lang="nl-NL" dirty="0">
                <a:sym typeface="Symbol"/>
              </a:rPr>
              <a:t>C</a:t>
            </a:r>
            <a:r>
              <a:rPr lang="nl-NL" dirty="0">
                <a:sym typeface="Wingdings" panose="05000000000000000000" pitchFamily="2" charset="2"/>
              </a:rPr>
              <a:t> vorstbestendig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Steengoed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Tussen de 1250 en 1350</a:t>
            </a:r>
            <a:r>
              <a:rPr lang="nl-NL" dirty="0">
                <a:sym typeface="Symbol"/>
              </a:rPr>
              <a:t>C</a:t>
            </a:r>
          </a:p>
          <a:p>
            <a:pPr marL="0" indent="0">
              <a:buNone/>
            </a:pPr>
            <a:endParaRPr lang="nl-NL" dirty="0">
              <a:sym typeface="Symbol"/>
            </a:endParaRPr>
          </a:p>
          <a:p>
            <a:r>
              <a:rPr lang="nl-NL" dirty="0">
                <a:sym typeface="Symbol"/>
              </a:rPr>
              <a:t>Porselein</a:t>
            </a:r>
          </a:p>
          <a:p>
            <a:pPr marL="0" indent="0">
              <a:buNone/>
            </a:pPr>
            <a:r>
              <a:rPr lang="nl-NL" dirty="0">
                <a:sym typeface="Symbol"/>
              </a:rPr>
              <a:t>- Tussen de 1200 en 1400C</a:t>
            </a:r>
          </a:p>
        </p:txBody>
      </p:sp>
    </p:spTree>
    <p:extLst>
      <p:ext uri="{BB962C8B-B14F-4D97-AF65-F5344CB8AC3E}">
        <p14:creationId xmlns:p14="http://schemas.microsoft.com/office/powerpoint/2010/main" val="378172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Waarom info over aardewerk?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Verkoopadvies kunnen geven</a:t>
            </a:r>
          </a:p>
          <a:p>
            <a:r>
              <a:rPr lang="nl-NL" dirty="0"/>
              <a:t>Kwaliteit herkennen</a:t>
            </a:r>
          </a:p>
          <a:p>
            <a:r>
              <a:rPr lang="nl-NL" dirty="0"/>
              <a:t>Inzicht krijgen in het productieproces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1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Glazuur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Waterdicht en minder kwetsbaar</a:t>
            </a:r>
          </a:p>
          <a:p>
            <a:r>
              <a:rPr lang="nl-NL" dirty="0"/>
              <a:t>Decoratie middel</a:t>
            </a:r>
          </a:p>
          <a:p>
            <a:r>
              <a:rPr lang="nl-NL" dirty="0"/>
              <a:t>Glad van structuur</a:t>
            </a:r>
          </a:p>
          <a:p>
            <a:r>
              <a:rPr lang="nl-NL" dirty="0"/>
              <a:t>Glazuur is een glassoort</a:t>
            </a:r>
          </a:p>
        </p:txBody>
      </p:sp>
    </p:spTree>
    <p:extLst>
      <p:ext uri="{BB962C8B-B14F-4D97-AF65-F5344CB8AC3E}">
        <p14:creationId xmlns:p14="http://schemas.microsoft.com/office/powerpoint/2010/main" val="36957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Glazuur aanbrengen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Gevormde klei laten drogen (</a:t>
            </a:r>
            <a:r>
              <a:rPr lang="nl-NL" b="1" dirty="0" err="1"/>
              <a:t>leerhard</a:t>
            </a:r>
            <a:r>
              <a:rPr lang="nl-NL" dirty="0"/>
              <a:t>). Als de klei helemaal droog is (wit) kun je het glazuur erop aanbrengen. Vervolgens bak je de pot op 1150</a:t>
            </a:r>
            <a:r>
              <a:rPr lang="nl-NL" dirty="0">
                <a:sym typeface="Symbol"/>
              </a:rPr>
              <a:t>C</a:t>
            </a:r>
          </a:p>
          <a:p>
            <a:pPr marL="514350" indent="-514350">
              <a:buAutoNum type="arabicPeriod"/>
            </a:pPr>
            <a:r>
              <a:rPr lang="nl-NL" dirty="0">
                <a:sym typeface="Symbol"/>
              </a:rPr>
              <a:t>Na het vormen en drogen bak je de pot op 1000C. De pot is daarna nog poreus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 err="1">
                <a:sym typeface="Wingdings" panose="05000000000000000000" pitchFamily="2" charset="2"/>
              </a:rPr>
              <a:t>Bisquit</a:t>
            </a:r>
            <a:r>
              <a:rPr lang="nl-NL" dirty="0">
                <a:sym typeface="Wingdings" panose="05000000000000000000" pitchFamily="2" charset="2"/>
              </a:rPr>
              <a:t>. Hierop breng je een glazuur laag aan, daarna bak je de pot opnieuw op 1150</a:t>
            </a:r>
            <a:r>
              <a:rPr lang="nl-NL" dirty="0">
                <a:sym typeface="Symbol"/>
              </a:rPr>
              <a:t>C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321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Glazuur aanbrengen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Dompelen</a:t>
            </a:r>
          </a:p>
          <a:p>
            <a:r>
              <a:rPr lang="nl-NL" dirty="0"/>
              <a:t>Spuiten</a:t>
            </a:r>
          </a:p>
          <a:p>
            <a:r>
              <a:rPr lang="nl-NL" dirty="0"/>
              <a:t>Schilderen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42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Wat is aardewerk?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Verzamelnaam voor potten en vazen die we in de winkel gebruiken. </a:t>
            </a:r>
          </a:p>
          <a:p>
            <a:r>
              <a:rPr lang="nl-NL" dirty="0"/>
              <a:t>In allerlei vormen, met verschillende functies</a:t>
            </a:r>
          </a:p>
          <a:p>
            <a:r>
              <a:rPr lang="nl-NL" dirty="0"/>
              <a:t>Bij verschillende temperaturen uit klei gebakken (800-1100 graden Celsius).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05" y="4509120"/>
            <a:ext cx="2339413" cy="17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4488"/>
            <a:ext cx="1649694" cy="17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9781"/>
            <a:ext cx="2592354" cy="19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0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Klei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Aardewerk wordt gemaakt van leem of klei, gevonden langs de rivieren.</a:t>
            </a:r>
          </a:p>
          <a:p>
            <a:r>
              <a:rPr lang="nl-NL" dirty="0"/>
              <a:t>Klei bevat water, waardoor je het goed kan boetseren. </a:t>
            </a:r>
          </a:p>
          <a:p>
            <a:r>
              <a:rPr lang="nl-NL" dirty="0"/>
              <a:t>De klei wordt na het drogen gebakken en daardoor hard. </a:t>
            </a:r>
          </a:p>
          <a:p>
            <a:r>
              <a:rPr lang="nl-NL" dirty="0"/>
              <a:t>Als klei gebakken wordt is dit een onomkeerbaar proces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>
                <a:sym typeface="Wingdings" panose="05000000000000000000" pitchFamily="2" charset="2"/>
              </a:rPr>
              <a:t>sinteren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16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Aardewerk = poreus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Poreus = niet waterdicht</a:t>
            </a:r>
          </a:p>
          <a:p>
            <a:r>
              <a:rPr lang="nl-NL" dirty="0"/>
              <a:t>D.m.v. </a:t>
            </a:r>
            <a:r>
              <a:rPr lang="nl-NL" b="1" dirty="0"/>
              <a:t>glazuur</a:t>
            </a:r>
            <a:r>
              <a:rPr lang="nl-NL" dirty="0"/>
              <a:t> wordt het aardewerk waterdicht gemaakt en wordt het minder kwetsbaar (steviger). </a:t>
            </a:r>
          </a:p>
          <a:p>
            <a:r>
              <a:rPr lang="nl-NL" dirty="0"/>
              <a:t>Decoratie, glad van structuur.  </a:t>
            </a:r>
          </a:p>
          <a:p>
            <a:r>
              <a:rPr lang="nl-NL" dirty="0"/>
              <a:t>Glazuur is een glassoort.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76" y="3284984"/>
            <a:ext cx="1814047" cy="32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1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Vervaardigen keramiek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988840"/>
            <a:ext cx="2530624" cy="3833556"/>
          </a:xfrm>
        </p:spPr>
        <p:txBody>
          <a:bodyPr>
            <a:normAutofit/>
          </a:bodyPr>
          <a:lstStyle/>
          <a:p>
            <a:r>
              <a:rPr lang="nl-NL" u="sng" dirty="0"/>
              <a:t>Handmatig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- Vormen  </a:t>
            </a:r>
          </a:p>
          <a:p>
            <a:pPr marL="0" indent="0">
              <a:buNone/>
            </a:pPr>
            <a:r>
              <a:rPr lang="nl-NL" dirty="0"/>
              <a:t>- Draaien  </a:t>
            </a:r>
          </a:p>
          <a:p>
            <a:pPr marL="0" indent="0">
              <a:buNone/>
            </a:pPr>
            <a:r>
              <a:rPr lang="nl-NL" dirty="0"/>
              <a:t>- Gieten 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220072" y="1988840"/>
            <a:ext cx="2520280" cy="325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u="sng" dirty="0"/>
              <a:t>Machinaal</a:t>
            </a:r>
            <a:r>
              <a:rPr lang="nl-NL" dirty="0"/>
              <a:t>:</a:t>
            </a:r>
          </a:p>
          <a:p>
            <a:pPr>
              <a:buFontTx/>
              <a:buChar char="-"/>
            </a:pPr>
            <a:r>
              <a:rPr lang="nl-NL" dirty="0"/>
              <a:t>Gieten</a:t>
            </a:r>
          </a:p>
          <a:p>
            <a:pPr>
              <a:buFontTx/>
              <a:buChar char="-"/>
            </a:pPr>
            <a:r>
              <a:rPr lang="nl-NL" dirty="0"/>
              <a:t>Persen </a:t>
            </a:r>
          </a:p>
          <a:p>
            <a:pPr>
              <a:buFontTx/>
              <a:buChar char="-"/>
            </a:pPr>
            <a:r>
              <a:rPr lang="nl-NL" dirty="0"/>
              <a:t>Draaien </a:t>
            </a:r>
          </a:p>
        </p:txBody>
      </p:sp>
    </p:spTree>
    <p:extLst>
      <p:ext uri="{BB962C8B-B14F-4D97-AF65-F5344CB8AC3E}">
        <p14:creationId xmlns:p14="http://schemas.microsoft.com/office/powerpoint/2010/main" val="133369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98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Handmatig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43747" y="1196752"/>
            <a:ext cx="7818884" cy="4525963"/>
          </a:xfrm>
        </p:spPr>
        <p:txBody>
          <a:bodyPr/>
          <a:lstStyle/>
          <a:p>
            <a:r>
              <a:rPr lang="nl-NL" u="sng" dirty="0"/>
              <a:t>Vormen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Opbouwen uit slangetjes klei of lappen klei </a:t>
            </a:r>
          </a:p>
          <a:p>
            <a:pPr marL="0" indent="0">
              <a:buNone/>
            </a:pPr>
            <a:r>
              <a:rPr lang="nl-NL" dirty="0"/>
              <a:t>Toegepast bij bijzondere exemplaren.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30" y="3801484"/>
            <a:ext cx="3333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002724" y="64135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Mobach</a:t>
            </a:r>
            <a:r>
              <a:rPr lang="nl-NL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72" y="4983047"/>
            <a:ext cx="2706883" cy="17997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27" y="306784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6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Handmatig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9445" y="1268760"/>
            <a:ext cx="8229600" cy="4525963"/>
          </a:xfrm>
        </p:spPr>
        <p:txBody>
          <a:bodyPr/>
          <a:lstStyle/>
          <a:p>
            <a:r>
              <a:rPr lang="nl-NL" u="sng" dirty="0"/>
              <a:t>Draaien </a:t>
            </a:r>
          </a:p>
          <a:p>
            <a:pPr>
              <a:buFontTx/>
              <a:buChar char="-"/>
            </a:pPr>
            <a:r>
              <a:rPr lang="nl-NL" dirty="0"/>
              <a:t>Pottenbakker werkt met een draaischijf die hij </a:t>
            </a:r>
          </a:p>
          <a:p>
            <a:pPr marL="0" indent="0">
              <a:buNone/>
            </a:pPr>
            <a:r>
              <a:rPr lang="nl-NL" dirty="0"/>
              <a:t>    met zijn voet bediend </a:t>
            </a:r>
            <a:r>
              <a:rPr lang="nl-NL" dirty="0">
                <a:sym typeface="Wingdings" panose="05000000000000000000" pitchFamily="2" charset="2"/>
              </a:rPr>
              <a:t> schopschijf. </a:t>
            </a:r>
          </a:p>
          <a:p>
            <a:pPr>
              <a:buFontTx/>
              <a:buChar char="-"/>
            </a:pPr>
            <a:r>
              <a:rPr lang="nl-NL" dirty="0">
                <a:sym typeface="Wingdings" panose="05000000000000000000" pitchFamily="2" charset="2"/>
              </a:rPr>
              <a:t>Veel vormen mogelijk </a:t>
            </a:r>
            <a:r>
              <a:rPr lang="nl-NL" sz="2400" dirty="0"/>
              <a:t>(altijd rond)</a:t>
            </a:r>
          </a:p>
          <a:p>
            <a:pPr marL="0" indent="0">
              <a:buNone/>
            </a:pPr>
            <a:r>
              <a:rPr lang="nl-NL" dirty="0"/>
              <a:t>- Ribbel blijven </a:t>
            </a:r>
            <a:r>
              <a:rPr lang="nl-NL" dirty="0" err="1"/>
              <a:t>vaakzichtbaar</a:t>
            </a:r>
            <a:endParaRPr lang="nl-NL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12" y="3006499"/>
            <a:ext cx="2177988" cy="29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498" y="4389152"/>
            <a:ext cx="3331629" cy="24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83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827</Words>
  <Application>Microsoft Office PowerPoint</Application>
  <PresentationFormat>Diavoorstelling (4:3)</PresentationFormat>
  <Paragraphs>161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Arial Rounded MT Bold</vt:lpstr>
      <vt:lpstr>Calibri</vt:lpstr>
      <vt:lpstr>Kantoorthema</vt:lpstr>
      <vt:lpstr>1_Kantoorthema</vt:lpstr>
      <vt:lpstr>Aardewerk </vt:lpstr>
      <vt:lpstr>Keramiek </vt:lpstr>
      <vt:lpstr>Waarom info over aardewerk?</vt:lpstr>
      <vt:lpstr>Wat is aardewerk?</vt:lpstr>
      <vt:lpstr>Klei</vt:lpstr>
      <vt:lpstr>Aardewerk = poreus</vt:lpstr>
      <vt:lpstr>Vervaardigen keramiek</vt:lpstr>
      <vt:lpstr>Handmatig</vt:lpstr>
      <vt:lpstr>Handmatig </vt:lpstr>
      <vt:lpstr>Handmatig </vt:lpstr>
      <vt:lpstr>PowerPoint-presentatie</vt:lpstr>
      <vt:lpstr>Machinaal </vt:lpstr>
      <vt:lpstr>Machinaal </vt:lpstr>
      <vt:lpstr>Machinaal </vt:lpstr>
      <vt:lpstr>Kwaliteit </vt:lpstr>
      <vt:lpstr>Keramiek bakken in de oven</vt:lpstr>
      <vt:lpstr>Problemen bij het bakken</vt:lpstr>
      <vt:lpstr>Winkelklaar maken van aardewerk ondergronden:</vt:lpstr>
      <vt:lpstr>PowerPoint-presentatie</vt:lpstr>
      <vt:lpstr>PowerPoint-presentatie</vt:lpstr>
      <vt:lpstr>Keramiek</vt:lpstr>
      <vt:lpstr>Keramiek</vt:lpstr>
      <vt:lpstr>Verschillende soorten keramiek</vt:lpstr>
      <vt:lpstr>Steengoed </vt:lpstr>
      <vt:lpstr>Keulse potten </vt:lpstr>
      <vt:lpstr>Porselein</vt:lpstr>
      <vt:lpstr>PowerPoint-presentatie</vt:lpstr>
      <vt:lpstr>PowerPoint-presentatie</vt:lpstr>
      <vt:lpstr>Bakken van keramiek:</vt:lpstr>
      <vt:lpstr>Glazuur</vt:lpstr>
      <vt:lpstr>Glazuur aanbrengen</vt:lpstr>
      <vt:lpstr>Glazuur aanbrengen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Aardewerk</dc:title>
  <dc:creator>Marleen</dc:creator>
  <cp:lastModifiedBy>Jacintha Westerink</cp:lastModifiedBy>
  <cp:revision>25</cp:revision>
  <dcterms:created xsi:type="dcterms:W3CDTF">2014-11-16T11:34:01Z</dcterms:created>
  <dcterms:modified xsi:type="dcterms:W3CDTF">2021-11-13T17:35:48Z</dcterms:modified>
</cp:coreProperties>
</file>